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627EC69-B4DD-47E8-8D66-15FC82FA6DF7}" type="datetimeFigureOut">
              <a:rPr lang="ar-SA" smtClean="0"/>
              <a:pPr/>
              <a:t>15/05/1446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82850FB-4CE3-46C6-872D-E3A43B69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Relative clauses in Arabic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Jawad</a:t>
            </a:r>
            <a:r>
              <a:rPr lang="en-US" dirty="0" smtClean="0"/>
              <a:t> Al-</a:t>
            </a:r>
            <a:r>
              <a:rPr lang="en-US" dirty="0" err="1" smtClean="0"/>
              <a:t>Ma’arij</a:t>
            </a:r>
            <a:r>
              <a:rPr lang="en-US" dirty="0" smtClean="0"/>
              <a:t> </a:t>
            </a:r>
          </a:p>
          <a:p>
            <a:r>
              <a:rPr lang="en-US" dirty="0" smtClean="0"/>
              <a:t>Translation to English 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clauses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/>
              <a:t>A relative clause is a clause (i.e. part of a sentence that does make a complete meaning) that begins with a relative pronoun. It is also called adjective clause. It functions as </a:t>
            </a:r>
            <a:r>
              <a:rPr lang="en-US" u="sng" dirty="0">
                <a:solidFill>
                  <a:srgbClr val="FF0000"/>
                </a:solidFill>
              </a:rPr>
              <a:t>an adjective</a:t>
            </a:r>
            <a:r>
              <a:rPr lang="en-US" dirty="0"/>
              <a:t> because it provides more information (i.e. describes) the noun or pronoun that come before it. In Arabic, it is called </a:t>
            </a:r>
            <a:r>
              <a:rPr lang="ar-SA" dirty="0"/>
              <a:t>جُمْلَة الصِّلَة, </a:t>
            </a:r>
            <a:r>
              <a:rPr lang="en-US" dirty="0"/>
              <a:t>and the relative pronoun is called </a:t>
            </a:r>
            <a:r>
              <a:rPr lang="ar-SA" dirty="0"/>
              <a:t>الاِسْمُ المَوْصُوْل.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clauses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Relative pronouns in Arabic are two types: </a:t>
            </a:r>
            <a:r>
              <a:rPr lang="en-US" dirty="0">
                <a:solidFill>
                  <a:srgbClr val="FF0000"/>
                </a:solidFill>
              </a:rPr>
              <a:t>special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common.</a:t>
            </a:r>
            <a:r>
              <a:rPr lang="en-US" dirty="0"/>
              <a:t> The special relative pronouns are the those that have singular, dual, plural. These are six: </a:t>
            </a:r>
            <a:r>
              <a:rPr lang="ar-SA" b="1" dirty="0"/>
              <a:t>الَّذِي ، اللَّذَان ، الَّذِيْن ، الَّتِي ، اللَّتَان ، اللَّاتِي</a:t>
            </a:r>
            <a:r>
              <a:rPr lang="ar-SA" dirty="0"/>
              <a:t>, </a:t>
            </a:r>
            <a:r>
              <a:rPr lang="en-US" dirty="0"/>
              <a:t>as 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ar-SA" b="1" dirty="0"/>
              <a:t>اللَّذان </a:t>
            </a:r>
            <a:r>
              <a:rPr lang="en-US" dirty="0"/>
              <a:t>and </a:t>
            </a:r>
            <a:r>
              <a:rPr lang="ar-SA" b="1" dirty="0"/>
              <a:t>اللَّتَان </a:t>
            </a:r>
            <a:r>
              <a:rPr lang="en-US" b="1" dirty="0" smtClean="0"/>
              <a:t> </a:t>
            </a:r>
            <a:r>
              <a:rPr lang="en-US" dirty="0" smtClean="0"/>
              <a:t>become</a:t>
            </a:r>
            <a:r>
              <a:rPr lang="en-US" dirty="0"/>
              <a:t> </a:t>
            </a:r>
            <a:r>
              <a:rPr lang="ar-SA" b="1" dirty="0"/>
              <a:t>اللَّذَيْن </a:t>
            </a:r>
            <a:r>
              <a:rPr lang="en-US" dirty="0"/>
              <a:t>and </a:t>
            </a:r>
            <a:r>
              <a:rPr lang="ar-SA" b="1" dirty="0"/>
              <a:t>اللَّتَيْن </a:t>
            </a:r>
            <a:r>
              <a:rPr lang="en-US" dirty="0"/>
              <a:t>in the </a:t>
            </a:r>
            <a:r>
              <a:rPr lang="en-US" u="sng" dirty="0">
                <a:solidFill>
                  <a:srgbClr val="FF0000"/>
                </a:solidFill>
              </a:rPr>
              <a:t>accusative and genitive cases</a:t>
            </a:r>
            <a:r>
              <a:rPr lang="en-US" dirty="0"/>
              <a:t>. </a:t>
            </a:r>
            <a:endParaRPr lang="en-US" dirty="0" smtClean="0"/>
          </a:p>
          <a:p>
            <a:pPr algn="just" rtl="0"/>
            <a:r>
              <a:rPr lang="en-US" dirty="0" smtClean="0"/>
              <a:t>The </a:t>
            </a:r>
            <a:r>
              <a:rPr lang="en-US" dirty="0"/>
              <a:t>common relative pronouns that has the same form for the singular, dual, and plural. These are </a:t>
            </a:r>
            <a:r>
              <a:rPr lang="ar-SA" b="1" dirty="0"/>
              <a:t>مَنْ</a:t>
            </a:r>
            <a:r>
              <a:rPr lang="ar-SA" dirty="0"/>
              <a:t> </a:t>
            </a:r>
            <a:r>
              <a:rPr lang="en-US" dirty="0"/>
              <a:t>and </a:t>
            </a:r>
            <a:r>
              <a:rPr lang="ar-SA" b="1" dirty="0"/>
              <a:t>مَا</a:t>
            </a:r>
            <a:r>
              <a:rPr lang="ar-SA" dirty="0"/>
              <a:t>. </a:t>
            </a:r>
            <a:r>
              <a:rPr lang="en-US" dirty="0"/>
              <a:t>The first (</a:t>
            </a:r>
            <a:r>
              <a:rPr lang="ar-SA" b="1" dirty="0"/>
              <a:t>مَنْ</a:t>
            </a:r>
            <a:r>
              <a:rPr lang="ar-SA" dirty="0"/>
              <a:t>) </a:t>
            </a:r>
            <a:r>
              <a:rPr lang="en-US" dirty="0"/>
              <a:t>is used for human, while </a:t>
            </a:r>
            <a:r>
              <a:rPr lang="ar-SA" b="1" dirty="0"/>
              <a:t>مَا </a:t>
            </a:r>
            <a:r>
              <a:rPr lang="en-US" dirty="0"/>
              <a:t>is used for non-human</a:t>
            </a:r>
            <a:r>
              <a:rPr lang="en-US" dirty="0" smtClean="0"/>
              <a:t>.)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Verbal Relative clauses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ar-SA" dirty="0" smtClean="0"/>
              <a:t>(</a:t>
            </a:r>
            <a:r>
              <a:rPr lang="ar-SA" b="1" dirty="0"/>
              <a:t>أ</a:t>
            </a:r>
            <a:r>
              <a:rPr lang="ar-SA" dirty="0"/>
              <a:t>) </a:t>
            </a:r>
            <a:r>
              <a:rPr lang="ar-SA" b="1" dirty="0"/>
              <a:t>حَضَر الَّذِي/مَنْ فَازَ بِالجَائِزَة.                   </a:t>
            </a:r>
            <a:r>
              <a:rPr lang="ar-SA" dirty="0" smtClean="0"/>
              <a:t>‘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dirty="0" smtClean="0"/>
              <a:t>He who won the prize came.’</a:t>
            </a:r>
            <a:endParaRPr lang="en-US" dirty="0"/>
          </a:p>
          <a:p>
            <a:pPr algn="l" rtl="0">
              <a:buNone/>
            </a:pPr>
            <a:r>
              <a:rPr lang="ar-SA" b="1" dirty="0" smtClean="0"/>
              <a:t>ب</a:t>
            </a:r>
            <a:r>
              <a:rPr lang="ar-SA" dirty="0"/>
              <a:t>) </a:t>
            </a:r>
            <a:r>
              <a:rPr lang="ar-SA" b="1" dirty="0"/>
              <a:t>حَضَرَت الَّتِي / مَنْ فَازَت بِالجَائِزَة                         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 S</a:t>
            </a:r>
            <a:r>
              <a:rPr lang="en-US" dirty="0" smtClean="0"/>
              <a:t>he who won the prize came.’</a:t>
            </a:r>
            <a:endParaRPr lang="en-US" dirty="0"/>
          </a:p>
          <a:p>
            <a:pPr algn="l" rtl="0">
              <a:buNone/>
            </a:pPr>
            <a:r>
              <a:rPr lang="ar-SA" b="1" dirty="0" smtClean="0"/>
              <a:t>ج</a:t>
            </a:r>
            <a:r>
              <a:rPr lang="ar-SA" dirty="0"/>
              <a:t>) </a:t>
            </a:r>
            <a:r>
              <a:rPr lang="ar-SA" b="1" dirty="0"/>
              <a:t>حَضَرَ اللَّذان فَازَا بِالجَائِزَة. </a:t>
            </a:r>
            <a:r>
              <a:rPr lang="ar-SA" dirty="0"/>
              <a:t>                   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T</a:t>
            </a:r>
            <a:r>
              <a:rPr lang="en-US" dirty="0" smtClean="0"/>
              <a:t>he two (male) who won the prize came.’</a:t>
            </a:r>
            <a:endParaRPr lang="en-US" dirty="0"/>
          </a:p>
          <a:p>
            <a:pPr algn="l" rtl="0">
              <a:buNone/>
            </a:pPr>
            <a:r>
              <a:rPr lang="ar-SA" b="1" dirty="0" smtClean="0"/>
              <a:t>د</a:t>
            </a:r>
            <a:r>
              <a:rPr lang="ar-SA" dirty="0"/>
              <a:t>) </a:t>
            </a:r>
            <a:r>
              <a:rPr lang="ar-SA" b="1" dirty="0"/>
              <a:t>حَضَرَت اللَّتَان فَازَتَا بِالجَائِزَة. </a:t>
            </a:r>
            <a:r>
              <a:rPr lang="ar-SA" dirty="0"/>
              <a:t>                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T</a:t>
            </a:r>
            <a:r>
              <a:rPr lang="en-US" dirty="0" smtClean="0"/>
              <a:t>he two (female) who won the prize came.’</a:t>
            </a:r>
            <a:endParaRPr lang="en-US" dirty="0"/>
          </a:p>
          <a:p>
            <a:pPr algn="l" rtl="0">
              <a:buNone/>
            </a:pPr>
            <a:r>
              <a:rPr lang="ar-SA" b="1" dirty="0" smtClean="0"/>
              <a:t>هـ</a:t>
            </a:r>
            <a:r>
              <a:rPr lang="ar-SA" dirty="0"/>
              <a:t>) </a:t>
            </a:r>
            <a:r>
              <a:rPr lang="ar-SA" b="1" dirty="0"/>
              <a:t>حَضَرَ الَّذِيْنَ فَازُوا بِالجَائِزَة. </a:t>
            </a:r>
            <a:r>
              <a:rPr lang="ar-SA" dirty="0"/>
              <a:t>                  </a:t>
            </a:r>
            <a:endParaRPr lang="en-US" dirty="0" smtClean="0"/>
          </a:p>
          <a:p>
            <a:pPr algn="l" rtl="0">
              <a:buNone/>
            </a:pPr>
            <a:r>
              <a:rPr lang="en-US" dirty="0"/>
              <a:t>T</a:t>
            </a:r>
            <a:r>
              <a:rPr lang="en-US" dirty="0" smtClean="0"/>
              <a:t>hose (male) who won the prize came.’</a:t>
            </a:r>
            <a:endParaRPr lang="en-US" dirty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Nominal RCs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In each of the sentences below, the relative pronoun is followed by a nominal sentence (i.e. </a:t>
            </a:r>
            <a:r>
              <a:rPr lang="en-US" dirty="0" smtClean="0"/>
              <a:t>subject/Topic</a:t>
            </a:r>
            <a:r>
              <a:rPr lang="ar-SA" b="1" dirty="0" smtClean="0"/>
              <a:t>مُبْتَدَأ </a:t>
            </a:r>
            <a:r>
              <a:rPr lang="ar-SA" b="1" dirty="0"/>
              <a:t> </a:t>
            </a:r>
            <a:r>
              <a:rPr lang="en-US" b="1" dirty="0" smtClean="0"/>
              <a:t> </a:t>
            </a:r>
            <a:r>
              <a:rPr lang="en-US" dirty="0" smtClean="0"/>
              <a:t>predicate</a:t>
            </a:r>
            <a:r>
              <a:rPr lang="en-US" b="1" dirty="0"/>
              <a:t> </a:t>
            </a:r>
            <a:r>
              <a:rPr lang="ar-SA" b="1" dirty="0" smtClean="0"/>
              <a:t>خَبَر</a:t>
            </a:r>
            <a:r>
              <a:rPr lang="ar-SA" dirty="0" smtClean="0"/>
              <a:t> </a:t>
            </a:r>
            <a:r>
              <a:rPr lang="en-US" dirty="0" smtClean="0"/>
              <a:t>.The </a:t>
            </a:r>
            <a:r>
              <a:rPr lang="en-US" dirty="0"/>
              <a:t>topic is a separate pronoun </a:t>
            </a:r>
            <a:r>
              <a:rPr lang="ar-SA" b="1" dirty="0"/>
              <a:t>ضَمِيْر مُنْفَصِل </a:t>
            </a:r>
            <a:r>
              <a:rPr lang="en-US" dirty="0"/>
              <a:t>that directly refers to the preceding relative pronoun, that is </a:t>
            </a:r>
            <a:r>
              <a:rPr lang="ar-SA" b="1" dirty="0"/>
              <a:t>هُوَ </a:t>
            </a:r>
            <a:r>
              <a:rPr lang="en-US" dirty="0"/>
              <a:t>in (</a:t>
            </a:r>
            <a:r>
              <a:rPr lang="ar-SA" b="1" dirty="0"/>
              <a:t>أ</a:t>
            </a:r>
            <a:r>
              <a:rPr lang="ar-SA" dirty="0"/>
              <a:t>) </a:t>
            </a:r>
            <a:r>
              <a:rPr lang="en-US" dirty="0"/>
              <a:t>refers to </a:t>
            </a:r>
            <a:r>
              <a:rPr lang="ar-SA" b="1" dirty="0"/>
              <a:t>الَّذِي</a:t>
            </a:r>
            <a:r>
              <a:rPr lang="ar-SA" dirty="0"/>
              <a:t>; </a:t>
            </a:r>
            <a:r>
              <a:rPr lang="en-US" dirty="0"/>
              <a:t>in (</a:t>
            </a:r>
            <a:r>
              <a:rPr lang="ar-SA" b="1" dirty="0"/>
              <a:t>ب</a:t>
            </a:r>
            <a:r>
              <a:rPr lang="ar-SA" dirty="0"/>
              <a:t>) </a:t>
            </a:r>
            <a:r>
              <a:rPr lang="ar-SA" b="1" dirty="0"/>
              <a:t>هِيَ </a:t>
            </a:r>
            <a:r>
              <a:rPr lang="en-US" dirty="0"/>
              <a:t>refers to </a:t>
            </a:r>
            <a:r>
              <a:rPr lang="ar-SA" b="1" dirty="0"/>
              <a:t>الَّتِي</a:t>
            </a:r>
            <a:r>
              <a:rPr lang="ar-SA" dirty="0"/>
              <a:t>; </a:t>
            </a:r>
            <a:r>
              <a:rPr lang="en-US" dirty="0" smtClean="0"/>
              <a:t>) </a:t>
            </a:r>
          </a:p>
          <a:p>
            <a:pPr algn="l" rtl="0"/>
            <a:r>
              <a:rPr lang="en-US" dirty="0" smtClean="0"/>
              <a:t>(</a:t>
            </a:r>
            <a:r>
              <a:rPr lang="ar-IQ" dirty="0" smtClean="0"/>
              <a:t>نجح الطالب الذي هو مجتهد</a:t>
            </a:r>
            <a:r>
              <a:rPr lang="en-US" dirty="0" smtClean="0"/>
              <a:t> vs. </a:t>
            </a:r>
            <a:r>
              <a:rPr lang="ar-IQ" dirty="0" smtClean="0"/>
              <a:t>نجحت الطالبة التي هي ..</a:t>
            </a:r>
            <a:r>
              <a:rPr lang="en-US" dirty="0" smtClean="0"/>
              <a:t>)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Practice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(</a:t>
            </a:r>
            <a:r>
              <a:rPr lang="ar-IQ" dirty="0" smtClean="0"/>
              <a:t>أمي هي بطلة حياتي . قدوتي . المرأة التي أتطلع </a:t>
            </a:r>
            <a:r>
              <a:rPr lang="ar-IQ" dirty="0" err="1" smtClean="0"/>
              <a:t>الى</a:t>
            </a:r>
            <a:r>
              <a:rPr lang="ar-IQ" dirty="0" smtClean="0"/>
              <a:t> التشبه </a:t>
            </a:r>
            <a:r>
              <a:rPr lang="ar-IQ" dirty="0" err="1" smtClean="0"/>
              <a:t>بها</a:t>
            </a:r>
            <a:r>
              <a:rPr lang="en-US" dirty="0" smtClean="0"/>
              <a:t> )</a:t>
            </a:r>
          </a:p>
          <a:p>
            <a:pPr algn="l" rtl="0"/>
            <a:r>
              <a:rPr lang="en-US" dirty="0" smtClean="0"/>
              <a:t>(My mother is my hero. My role model. The woman I aspire to be) (November 9, Colleen Hoover, p. 37)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)</a:t>
            </a:r>
            <a:r>
              <a:rPr lang="ar-IQ" dirty="0" smtClean="0"/>
              <a:t>عاشروا الناس معاشرة إن غبتم حنّوا إليكم </a:t>
            </a:r>
            <a:r>
              <a:rPr lang="ar-IQ" dirty="0" err="1" smtClean="0"/>
              <a:t>و</a:t>
            </a:r>
            <a:r>
              <a:rPr lang="ar-IQ" dirty="0" smtClean="0"/>
              <a:t> إن متُم بكوا عليكم )</a:t>
            </a:r>
          </a:p>
          <a:p>
            <a:pPr algn="l" rtl="0"/>
            <a:r>
              <a:rPr lang="en-US" dirty="0" smtClean="0"/>
              <a:t>A saying by Imam Ali goes like that …</a:t>
            </a:r>
          </a:p>
          <a:p>
            <a:pPr algn="l" rtl="0"/>
            <a:r>
              <a:rPr lang="en-US" dirty="0" smtClean="0"/>
              <a:t>(Deal with people in such a way that if you are absent, they long for you and if you die, they mourn for you)</a:t>
            </a:r>
          </a:p>
          <a:p>
            <a:pPr algn="l" rtl="0"/>
            <a:r>
              <a:rPr lang="en-US" dirty="0" smtClean="0"/>
              <a:t>This is a profound principle that helps you understand how to interact with others and set boundaries between them.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)</a:t>
            </a:r>
            <a:r>
              <a:rPr lang="ar-IQ" dirty="0" smtClean="0"/>
              <a:t> قابلت كريم النجّار البارحة )</a:t>
            </a:r>
          </a:p>
          <a:p>
            <a:pPr algn="l" rtl="0"/>
            <a:r>
              <a:rPr lang="en-US" dirty="0" smtClean="0"/>
              <a:t>(</a:t>
            </a:r>
            <a:r>
              <a:rPr lang="en-US" i="1" dirty="0" smtClean="0"/>
              <a:t>I met Kareem, the carpenter, yesterday)</a:t>
            </a:r>
          </a:p>
          <a:p>
            <a:pPr algn="l" rtl="0"/>
            <a:r>
              <a:rPr lang="en-US" i="1" dirty="0" smtClean="0"/>
              <a:t>Apposition </a:t>
            </a:r>
          </a:p>
          <a:p>
            <a:pPr algn="r"/>
            <a:r>
              <a:rPr lang="ar-IQ" i="1" dirty="0" smtClean="0"/>
              <a:t>(قابلت كريم الذي يعمل نجارا البارحة)</a:t>
            </a:r>
          </a:p>
          <a:p>
            <a:pPr algn="l" rtl="0"/>
            <a:r>
              <a:rPr lang="en-US" dirty="0" smtClean="0"/>
              <a:t>(</a:t>
            </a:r>
            <a:r>
              <a:rPr lang="en-US" i="1" dirty="0" smtClean="0"/>
              <a:t>I met </a:t>
            </a:r>
            <a:r>
              <a:rPr lang="en-US" i="1" dirty="0" smtClean="0"/>
              <a:t>Kareem who works as a carpenter yesterday)</a:t>
            </a:r>
          </a:p>
          <a:p>
            <a:pPr algn="l" rtl="0"/>
            <a:r>
              <a:rPr lang="en-US" i="1" dirty="0" smtClean="0"/>
              <a:t>Relative clause </a:t>
            </a:r>
          </a:p>
          <a:p>
            <a:pPr algn="l" rtl="0"/>
            <a:r>
              <a:rPr lang="en-US" i="1" dirty="0" smtClean="0"/>
              <a:t>Restrictive vs. non-restrictive RCs</a:t>
            </a:r>
            <a:endParaRPr lang="en-US" i="1" dirty="0" smtClean="0"/>
          </a:p>
          <a:p>
            <a:pPr algn="l" rtl="0"/>
            <a:endParaRPr lang="ar-IQ" i="1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</TotalTime>
  <Words>312</Words>
  <Application>Microsoft Office PowerPoint</Application>
  <PresentationFormat>عرض على الشاشة (3:4)‏</PresentationFormat>
  <Paragraphs>38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حضري</vt:lpstr>
      <vt:lpstr>Relative clauses in Arabic</vt:lpstr>
      <vt:lpstr>Relative clauses </vt:lpstr>
      <vt:lpstr>Relative clauses </vt:lpstr>
      <vt:lpstr>Verbal Relative clauses </vt:lpstr>
      <vt:lpstr>Nominal RCs</vt:lpstr>
      <vt:lpstr> Practice </vt:lpstr>
      <vt:lpstr>Practice </vt:lpstr>
      <vt:lpstr>Practice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 in Arabic</dc:title>
  <dc:creator>UST</dc:creator>
  <cp:lastModifiedBy>UST</cp:lastModifiedBy>
  <cp:revision>12</cp:revision>
  <dcterms:created xsi:type="dcterms:W3CDTF">2024-11-16T09:31:48Z</dcterms:created>
  <dcterms:modified xsi:type="dcterms:W3CDTF">2024-11-16T11:56:26Z</dcterms:modified>
</cp:coreProperties>
</file>